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5" r:id="rId8"/>
    <p:sldId id="263" r:id="rId9"/>
    <p:sldId id="264" r:id="rId10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A9DD"/>
    <a:srgbClr val="4267B2"/>
    <a:srgbClr val="FEF3D4"/>
    <a:srgbClr val="F8E08E"/>
    <a:srgbClr val="E8303B"/>
    <a:srgbClr val="383333"/>
    <a:srgbClr val="C26E68"/>
    <a:srgbClr val="0099D2"/>
    <a:srgbClr val="ED1C24"/>
    <a:srgbClr val="EF41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8" autoAdjust="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768" y="5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0" d="100"/>
          <a:sy n="60" d="100"/>
        </p:scale>
        <p:origin x="2538" y="90"/>
      </p:cViewPr>
      <p:guideLst>
        <p:guide orient="horz" pos="3126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625521-94A0-460B-B873-2E433DA52D80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DDCCF-4F6E-433A-B627-E700498FE5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996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93306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0459" y="274639"/>
            <a:ext cx="10691084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0459" y="1600202"/>
            <a:ext cx="10691084" cy="4525963"/>
          </a:xfrm>
        </p:spPr>
        <p:txBody>
          <a:bodyPr vert="eaVert"/>
          <a:lstStyle>
            <a:lvl1pPr>
              <a:defRPr>
                <a:latin typeface="Raleway" panose="020B0503030101060003" pitchFamily="34" charset="0"/>
              </a:defRPr>
            </a:lvl1pPr>
            <a:lvl2pPr>
              <a:defRPr>
                <a:latin typeface="Raleway" panose="020B0503030101060003" pitchFamily="34" charset="0"/>
              </a:defRPr>
            </a:lvl2pPr>
            <a:lvl3pPr>
              <a:defRPr>
                <a:latin typeface="Raleway" panose="020B0503030101060003" pitchFamily="34" charset="0"/>
              </a:defRPr>
            </a:lvl3pPr>
            <a:lvl4pPr>
              <a:defRPr>
                <a:latin typeface="Raleway" panose="020B0503030101060003" pitchFamily="34" charset="0"/>
              </a:defRPr>
            </a:lvl4pPr>
            <a:lvl5pPr>
              <a:defRPr>
                <a:latin typeface="Raleway" panose="020B0503030101060003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  <a:lvl2pPr>
              <a:defRPr>
                <a:latin typeface="Franklin Gothic Book" panose="020B0503020102020204" pitchFamily="34" charset="0"/>
              </a:defRPr>
            </a:lvl2pPr>
            <a:lvl3pPr>
              <a:defRPr>
                <a:latin typeface="Franklin Gothic Book" panose="020B0503020102020204" pitchFamily="34" charset="0"/>
              </a:defRPr>
            </a:lvl3pPr>
            <a:lvl4pPr>
              <a:defRPr>
                <a:latin typeface="Franklin Gothic Book" panose="020B0503020102020204" pitchFamily="34" charset="0"/>
              </a:defRPr>
            </a:lvl4pPr>
            <a:lvl5pPr>
              <a:defRPr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130427"/>
            <a:ext cx="10363200" cy="1470025"/>
          </a:xfrm>
        </p:spPr>
        <p:txBody>
          <a:bodyPr/>
          <a:lstStyle>
            <a:lvl1pPr>
              <a:defRPr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AU" dirty="0" smtClean="0"/>
              <a:t>CLICK TO ENTER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8534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Click to enter presenter name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416" y="108843"/>
            <a:ext cx="3967168" cy="191274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0480" y="274639"/>
            <a:ext cx="10691040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0480" y="1600202"/>
            <a:ext cx="10691040" cy="4525963"/>
          </a:xfrm>
        </p:spPr>
        <p:txBody>
          <a:bodyPr/>
          <a:lstStyle>
            <a:lvl1pPr>
              <a:defRPr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>
              <a:defRPr>
                <a:solidFill>
                  <a:srgbClr val="383333"/>
                </a:solidFill>
                <a:latin typeface="Franklin Gothic Book" panose="020B0503020102020204" pitchFamily="34" charset="0"/>
              </a:defRPr>
            </a:lvl2pPr>
            <a:lvl3pPr>
              <a:defRPr>
                <a:solidFill>
                  <a:srgbClr val="383333"/>
                </a:solidFill>
                <a:latin typeface="Franklin Gothic Book" panose="020B0503020102020204" pitchFamily="34" charset="0"/>
              </a:defRPr>
            </a:lvl3pPr>
            <a:lvl4pPr>
              <a:defRPr>
                <a:solidFill>
                  <a:srgbClr val="383333"/>
                </a:solidFill>
                <a:latin typeface="Franklin Gothic Book" panose="020B0503020102020204" pitchFamily="34" charset="0"/>
              </a:defRPr>
            </a:lvl4pPr>
            <a:lvl5pPr>
              <a:defRPr>
                <a:solidFill>
                  <a:srgbClr val="383333"/>
                </a:solidFill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4406902"/>
            <a:ext cx="103632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63864" y="274639"/>
            <a:ext cx="11064273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3863" y="1600202"/>
            <a:ext cx="5115611" cy="4525963"/>
          </a:xfrm>
        </p:spPr>
        <p:txBody>
          <a:bodyPr/>
          <a:lstStyle>
            <a:lvl1pPr>
              <a:defRPr sz="2800">
                <a:latin typeface="Franklin Gothic Book" panose="020B0503020102020204" pitchFamily="34" charset="0"/>
              </a:defRPr>
            </a:lvl1pPr>
            <a:lvl2pPr>
              <a:defRPr sz="2400">
                <a:latin typeface="Franklin Gothic Book" panose="020B0503020102020204" pitchFamily="34" charset="0"/>
              </a:defRPr>
            </a:lvl2pPr>
            <a:lvl3pPr>
              <a:defRPr sz="2000">
                <a:latin typeface="Franklin Gothic Book" panose="020B0503020102020204" pitchFamily="34" charset="0"/>
              </a:defRPr>
            </a:lvl3pPr>
            <a:lvl4pPr>
              <a:defRPr sz="1800">
                <a:latin typeface="Franklin Gothic Book" panose="020B0503020102020204" pitchFamily="34" charset="0"/>
              </a:defRPr>
            </a:lvl4pPr>
            <a:lvl5pPr>
              <a:defRPr sz="1800">
                <a:latin typeface="Franklin Gothic Book" panose="020B05030201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3336" y="1600202"/>
            <a:ext cx="5384800" cy="4525963"/>
          </a:xfrm>
        </p:spPr>
        <p:txBody>
          <a:bodyPr/>
          <a:lstStyle>
            <a:lvl1pPr>
              <a:defRPr sz="28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>
              <a:defRPr sz="2400">
                <a:solidFill>
                  <a:srgbClr val="383333"/>
                </a:solidFill>
                <a:latin typeface="Franklin Gothic Book" panose="020B0503020102020204" pitchFamily="34" charset="0"/>
              </a:defRPr>
            </a:lvl2pPr>
            <a:lvl3pPr>
              <a:defRPr sz="2000">
                <a:solidFill>
                  <a:srgbClr val="383333"/>
                </a:solidFill>
                <a:latin typeface="Franklin Gothic Book" panose="020B0503020102020204" pitchFamily="34" charset="0"/>
              </a:defRPr>
            </a:lvl3pPr>
            <a:lvl4pPr>
              <a:defRPr sz="1800">
                <a:solidFill>
                  <a:srgbClr val="383333"/>
                </a:solidFill>
                <a:latin typeface="Franklin Gothic Book" panose="020B0503020102020204" pitchFamily="34" charset="0"/>
              </a:defRPr>
            </a:lvl4pPr>
            <a:lvl5pPr>
              <a:defRPr sz="1800">
                <a:solidFill>
                  <a:srgbClr val="383333"/>
                </a:solidFill>
                <a:latin typeface="Franklin Gothic Book" panose="020B05030201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0459" y="274639"/>
            <a:ext cx="10691084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7655" y="1535114"/>
            <a:ext cx="511772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7655" y="2174875"/>
            <a:ext cx="511772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52510" y="1535114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5251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0459" y="274639"/>
            <a:ext cx="10691084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7297" y="273050"/>
            <a:ext cx="3729368" cy="1162051"/>
          </a:xfrm>
        </p:spPr>
        <p:txBody>
          <a:bodyPr anchor="b"/>
          <a:lstStyle>
            <a:lvl1pPr algn="l">
              <a:defRPr sz="2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2671" y="273053"/>
            <a:ext cx="6815667" cy="5853113"/>
          </a:xfrm>
        </p:spPr>
        <p:txBody>
          <a:bodyPr/>
          <a:lstStyle>
            <a:lvl1pPr>
              <a:defRPr sz="32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>
              <a:defRPr sz="2800">
                <a:solidFill>
                  <a:srgbClr val="383333"/>
                </a:solidFill>
                <a:latin typeface="Franklin Gothic Book" panose="020B0503020102020204" pitchFamily="34" charset="0"/>
              </a:defRPr>
            </a:lvl2pPr>
            <a:lvl3pPr>
              <a:defRPr sz="2400">
                <a:solidFill>
                  <a:srgbClr val="383333"/>
                </a:solidFill>
                <a:latin typeface="Franklin Gothic Book" panose="020B0503020102020204" pitchFamily="34" charset="0"/>
              </a:defRPr>
            </a:lvl3pPr>
            <a:lvl4pPr>
              <a:defRPr sz="2000">
                <a:solidFill>
                  <a:srgbClr val="383333"/>
                </a:solidFill>
                <a:latin typeface="Franklin Gothic Book" panose="020B0503020102020204" pitchFamily="34" charset="0"/>
              </a:defRPr>
            </a:lvl4pPr>
            <a:lvl5pPr>
              <a:defRPr sz="2000">
                <a:solidFill>
                  <a:srgbClr val="383333"/>
                </a:solidFill>
                <a:latin typeface="Franklin Gothic Book" panose="020B05030201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7297" y="1435103"/>
            <a:ext cx="3729368" cy="4691063"/>
          </a:xfrm>
        </p:spPr>
        <p:txBody>
          <a:bodyPr/>
          <a:lstStyle>
            <a:lvl1pPr marL="0" indent="0">
              <a:buNone/>
              <a:defRPr sz="14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38400" y="4800601"/>
            <a:ext cx="7315200" cy="566739"/>
          </a:xfrm>
        </p:spPr>
        <p:txBody>
          <a:bodyPr anchor="b"/>
          <a:lstStyle>
            <a:lvl1pPr algn="l">
              <a:defRPr sz="2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612775"/>
            <a:ext cx="7315200" cy="4114800"/>
          </a:xfrm>
        </p:spPr>
        <p:txBody>
          <a:bodyPr/>
          <a:lstStyle>
            <a:lvl1pPr marL="0" indent="0">
              <a:buNone/>
              <a:defRPr sz="3200">
                <a:latin typeface="Franklin Gothic Book" panose="020B05030201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5367339"/>
            <a:ext cx="7315200" cy="804863"/>
          </a:xfrm>
        </p:spPr>
        <p:txBody>
          <a:bodyPr/>
          <a:lstStyle>
            <a:lvl1pPr marL="0" indent="0">
              <a:buNone/>
              <a:defRPr sz="14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206DA-4705-844F-8F0B-F43945BCDB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58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rgbClr val="E8303B"/>
          </a:solidFill>
          <a:latin typeface="Franklin Gothic Book" panose="020B0503020102020204" pitchFamily="34" charset="0"/>
          <a:ea typeface="+mj-ea"/>
          <a:cs typeface="Arial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383333"/>
          </a:solidFill>
          <a:latin typeface="Franklin Gothic Book" panose="020B0503020102020204" pitchFamily="34" charset="0"/>
          <a:ea typeface="+mn-ea"/>
          <a:cs typeface="Arial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383333"/>
          </a:solidFill>
          <a:latin typeface="Franklin Gothic Book" panose="020B0503020102020204" pitchFamily="34" charset="0"/>
          <a:ea typeface="+mn-ea"/>
          <a:cs typeface="Arial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383333"/>
          </a:solidFill>
          <a:latin typeface="Franklin Gothic Book" panose="020B0503020102020204" pitchFamily="34" charset="0"/>
          <a:ea typeface="+mn-ea"/>
          <a:cs typeface="Arial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383333"/>
          </a:solidFill>
          <a:latin typeface="Franklin Gothic Book" panose="020B0503020102020204" pitchFamily="34" charset="0"/>
          <a:ea typeface="+mn-ea"/>
          <a:cs typeface="Arial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383333"/>
          </a:solidFill>
          <a:latin typeface="Franklin Gothic Book" panose="020B0503020102020204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09250"/>
            <a:ext cx="103632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GB" dirty="0" smtClean="0"/>
              <a:t>Award Presentation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Collaborative </a:t>
            </a:r>
            <a:r>
              <a:rPr lang="en-GB" dirty="0"/>
              <a:t>Initiative for Paediatric HIV Education and Research (CIPHER) Grant and Fellowship Programmes </a:t>
            </a:r>
            <a:br>
              <a:rPr lang="en-GB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670323"/>
            <a:ext cx="8534400" cy="543143"/>
          </a:xfrm>
        </p:spPr>
        <p:txBody>
          <a:bodyPr>
            <a:normAutofit/>
          </a:bodyPr>
          <a:lstStyle/>
          <a:p>
            <a:r>
              <a:rPr lang="en-US" dirty="0" smtClean="0"/>
              <a:t>Anton </a:t>
            </a:r>
            <a:r>
              <a:rPr lang="en-US" dirty="0" err="1" smtClean="0"/>
              <a:t>Pozniak</a:t>
            </a:r>
            <a:r>
              <a:rPr lang="en-US" dirty="0" smtClean="0"/>
              <a:t>, United </a:t>
            </a:r>
            <a:r>
              <a:rPr lang="en-US" dirty="0" smtClean="0"/>
              <a:t>Kingdom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981200" y="5167746"/>
            <a:ext cx="8534400" cy="5431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rgbClr val="383333"/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Share your thoughts on this presentation with </a:t>
            </a:r>
            <a:r>
              <a:rPr lang="en-US" sz="2000" b="1" dirty="0" smtClean="0">
                <a:solidFill>
                  <a:srgbClr val="FF0000"/>
                </a:solidFill>
              </a:rPr>
              <a:t>#IAS2019</a:t>
            </a:r>
          </a:p>
        </p:txBody>
      </p:sp>
    </p:spTree>
    <p:extLst>
      <p:ext uri="{BB962C8B-B14F-4D97-AF65-F5344CB8AC3E}">
        <p14:creationId xmlns:p14="http://schemas.microsoft.com/office/powerpoint/2010/main" val="356522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75533"/>
            <a:ext cx="10972800" cy="1143000"/>
          </a:xfrm>
        </p:spPr>
        <p:txBody>
          <a:bodyPr/>
          <a:lstStyle/>
          <a:p>
            <a:r>
              <a:rPr lang="en-US" dirty="0" smtClean="0"/>
              <a:t>CIPHER Grant </a:t>
            </a:r>
            <a:r>
              <a:rPr lang="en-US" dirty="0" err="1" smtClean="0"/>
              <a:t>Programme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18214"/>
            <a:ext cx="10972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b="1" dirty="0"/>
              <a:t>Objectives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/>
              <a:t>Development of early-stage investigators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 smtClean="0"/>
              <a:t>Address research gaps in paediatric and adolescent HIV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/>
              <a:t>Resource-limited </a:t>
            </a:r>
            <a:r>
              <a:rPr lang="en-GB" sz="2400" dirty="0" smtClean="0"/>
              <a:t>settings</a:t>
            </a:r>
            <a:endParaRPr lang="en-GB" sz="2400" dirty="0"/>
          </a:p>
          <a:p>
            <a:pPr marL="0" indent="0">
              <a:buNone/>
            </a:pPr>
            <a:r>
              <a:rPr lang="en-GB" sz="3600" b="1" dirty="0" smtClean="0"/>
              <a:t>Grants </a:t>
            </a:r>
            <a:endParaRPr lang="en-GB" sz="3600" dirty="0"/>
          </a:p>
          <a:p>
            <a:pPr lvl="0"/>
            <a:r>
              <a:rPr lang="en-GB" sz="2400" dirty="0"/>
              <a:t>80% funds awarded to applicants from LMICs</a:t>
            </a:r>
          </a:p>
          <a:p>
            <a:pPr lvl="0"/>
            <a:r>
              <a:rPr lang="en-GB" sz="2400" dirty="0"/>
              <a:t>Up to US$ 150,000 for two years </a:t>
            </a:r>
            <a:endParaRPr lang="en-GB" sz="1200" dirty="0"/>
          </a:p>
          <a:p>
            <a:pPr marL="0" indent="0">
              <a:buNone/>
            </a:pPr>
            <a:endParaRPr lang="en-GB" sz="900" dirty="0"/>
          </a:p>
          <a:p>
            <a:pPr marL="0" indent="0" algn="ctr">
              <a:buNone/>
            </a:pPr>
            <a:r>
              <a:rPr lang="en-US" sz="2000" dirty="0"/>
              <a:t>http://www.iasociety.org/cipher</a:t>
            </a:r>
            <a:endParaRPr lang="en-GB" sz="2000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5142" y="150193"/>
            <a:ext cx="2547258" cy="864454"/>
          </a:xfrm>
          <a:prstGeom prst="rect">
            <a:avLst/>
          </a:prstGeom>
        </p:spPr>
      </p:pic>
      <p:pic>
        <p:nvPicPr>
          <p:cNvPr id="5" name="Picture 4" descr="IAS-Logo-Primary-rgb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099"/>
            <a:ext cx="1020140" cy="1088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3554" y="5292209"/>
            <a:ext cx="824800" cy="80712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6400" y="5744380"/>
            <a:ext cx="724046" cy="35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15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356569"/>
            <a:ext cx="10972800" cy="1737039"/>
          </a:xfrm>
        </p:spPr>
        <p:txBody>
          <a:bodyPr>
            <a:normAutofit fontScale="90000"/>
          </a:bodyPr>
          <a:lstStyle/>
          <a:p>
            <a:r>
              <a:rPr lang="en-US" sz="2700" dirty="0">
                <a:solidFill>
                  <a:srgbClr val="383333"/>
                </a:solidFill>
                <a:ea typeface="+mn-ea"/>
              </a:rPr>
              <a:t>2019 CIPHER Grantee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6700" dirty="0" smtClean="0"/>
              <a:t>Ceri Evans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GB" sz="2700" dirty="0" err="1" smtClean="0">
                <a:solidFill>
                  <a:srgbClr val="383333"/>
                </a:solidFill>
                <a:ea typeface="+mn-ea"/>
              </a:rPr>
              <a:t>Zvitambo</a:t>
            </a:r>
            <a:r>
              <a:rPr lang="en-GB" sz="2700" dirty="0" smtClean="0">
                <a:solidFill>
                  <a:srgbClr val="383333"/>
                </a:solidFill>
                <a:ea typeface="+mn-ea"/>
              </a:rPr>
              <a:t> </a:t>
            </a:r>
            <a:r>
              <a:rPr lang="en-GB" sz="2700" dirty="0">
                <a:solidFill>
                  <a:srgbClr val="383333"/>
                </a:solidFill>
                <a:ea typeface="+mn-ea"/>
              </a:rPr>
              <a:t>Institute for Maternal and Child Health </a:t>
            </a:r>
            <a:r>
              <a:rPr lang="en-GB" sz="2700" dirty="0" smtClean="0">
                <a:solidFill>
                  <a:srgbClr val="383333"/>
                </a:solidFill>
                <a:ea typeface="+mn-ea"/>
              </a:rPr>
              <a:t>Research, </a:t>
            </a:r>
            <a:r>
              <a:rPr lang="en-US" sz="2700" dirty="0" smtClean="0">
                <a:solidFill>
                  <a:srgbClr val="383333"/>
                </a:solidFill>
                <a:ea typeface="+mn-ea"/>
              </a:rPr>
              <a:t>Zimbabwe</a:t>
            </a:r>
            <a:r>
              <a:rPr lang="en-US" sz="5300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435531"/>
            <a:ext cx="109728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The impact of improved water, sanitation and hygiene (WASH) on cytomegalovirus co-infection in HIV-affected mothers and children in rural Zimbabwe </a:t>
            </a:r>
            <a:endParaRPr lang="en-GB" sz="900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5142" y="150193"/>
            <a:ext cx="2547258" cy="864454"/>
          </a:xfrm>
          <a:prstGeom prst="rect">
            <a:avLst/>
          </a:prstGeom>
        </p:spPr>
      </p:pic>
      <p:pic>
        <p:nvPicPr>
          <p:cNvPr id="5" name="Picture 4" descr="IAS-Logo-Primary-rgb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099"/>
            <a:ext cx="1020140" cy="10886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4388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356569"/>
            <a:ext cx="10972800" cy="1737039"/>
          </a:xfrm>
        </p:spPr>
        <p:txBody>
          <a:bodyPr>
            <a:normAutofit fontScale="90000"/>
          </a:bodyPr>
          <a:lstStyle/>
          <a:p>
            <a:r>
              <a:rPr lang="en-US" sz="2700" dirty="0">
                <a:solidFill>
                  <a:srgbClr val="383333"/>
                </a:solidFill>
                <a:ea typeface="+mn-ea"/>
              </a:rPr>
              <a:t>2019 CIPHER Grantee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6700" dirty="0" err="1" smtClean="0"/>
              <a:t>Tongdiyen</a:t>
            </a:r>
            <a:r>
              <a:rPr lang="en-US" sz="6700" dirty="0" smtClean="0"/>
              <a:t> Jasper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GB" sz="2700" dirty="0">
                <a:solidFill>
                  <a:srgbClr val="383333"/>
                </a:solidFill>
                <a:ea typeface="+mn-ea"/>
              </a:rPr>
              <a:t>Institute of Human </a:t>
            </a:r>
            <a:r>
              <a:rPr lang="en-GB" sz="2700" dirty="0" smtClean="0">
                <a:solidFill>
                  <a:srgbClr val="383333"/>
                </a:solidFill>
                <a:ea typeface="+mn-ea"/>
              </a:rPr>
              <a:t>Virology, Nigeria</a:t>
            </a:r>
            <a:r>
              <a:rPr lang="en-US" sz="5300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435531"/>
            <a:ext cx="109728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The </a:t>
            </a:r>
            <a:r>
              <a:rPr lang="en-US" dirty="0"/>
              <a:t>impact of structured caregiver peer support (</a:t>
            </a:r>
            <a:r>
              <a:rPr lang="en-US" dirty="0" err="1"/>
              <a:t>CaPS</a:t>
            </a:r>
            <a:r>
              <a:rPr lang="en-US" dirty="0"/>
              <a:t>) on ART adherence and viral suppression among children living with HIV in Nigeria: A randomized controlled </a:t>
            </a:r>
            <a:r>
              <a:rPr lang="en-US" dirty="0" smtClean="0"/>
              <a:t>trial</a:t>
            </a:r>
            <a:endParaRPr lang="en-GB" dirty="0"/>
          </a:p>
          <a:p>
            <a:pPr marL="0" indent="0" algn="ctr">
              <a:buNone/>
            </a:pPr>
            <a:endParaRPr lang="en-GB" sz="900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5142" y="150193"/>
            <a:ext cx="2547258" cy="864454"/>
          </a:xfrm>
          <a:prstGeom prst="rect">
            <a:avLst/>
          </a:prstGeom>
        </p:spPr>
      </p:pic>
      <p:pic>
        <p:nvPicPr>
          <p:cNvPr id="5" name="Picture 4" descr="IAS-Logo-Primary-rgb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099"/>
            <a:ext cx="1020140" cy="10886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3768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69824" y="1356569"/>
            <a:ext cx="10972800" cy="1737039"/>
          </a:xfrm>
        </p:spPr>
        <p:txBody>
          <a:bodyPr>
            <a:normAutofit fontScale="90000"/>
          </a:bodyPr>
          <a:lstStyle/>
          <a:p>
            <a:r>
              <a:rPr lang="en-US" sz="2700" dirty="0">
                <a:solidFill>
                  <a:srgbClr val="383333"/>
                </a:solidFill>
                <a:ea typeface="+mn-ea"/>
              </a:rPr>
              <a:t>2019 CIPHER Grantee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6700" dirty="0"/>
              <a:t>S</a:t>
            </a:r>
            <a:r>
              <a:rPr lang="en-US" sz="6700" dirty="0" smtClean="0"/>
              <a:t>arah Skeen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GB" sz="2700" dirty="0" smtClean="0">
                <a:solidFill>
                  <a:srgbClr val="383333"/>
                </a:solidFill>
                <a:ea typeface="+mn-ea"/>
              </a:rPr>
              <a:t>Stellenbosch University, South Africa</a:t>
            </a:r>
            <a:r>
              <a:rPr lang="en-US" sz="5300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3436"/>
            <a:ext cx="7566352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err="1" smtClean="0"/>
              <a:t>Khwezi</a:t>
            </a:r>
            <a:r>
              <a:rPr lang="en-US" dirty="0" smtClean="0"/>
              <a:t> </a:t>
            </a:r>
            <a:r>
              <a:rPr lang="en-US" dirty="0" err="1"/>
              <a:t>Lokusa</a:t>
            </a:r>
            <a:r>
              <a:rPr lang="en-US" dirty="0"/>
              <a:t> (Early Morning Star) Project: Integrating an evidence-based intervention component to promote HIV testing of young children into community-based parenting </a:t>
            </a:r>
            <a:r>
              <a:rPr lang="en-US" dirty="0" err="1"/>
              <a:t>programmes</a:t>
            </a:r>
            <a:endParaRPr lang="en-GB" dirty="0"/>
          </a:p>
          <a:p>
            <a:pPr marL="0" indent="0" algn="ctr">
              <a:buNone/>
            </a:pPr>
            <a:endParaRPr lang="en-GB" sz="900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5142" y="150193"/>
            <a:ext cx="2547258" cy="864454"/>
          </a:xfrm>
          <a:prstGeom prst="rect">
            <a:avLst/>
          </a:prstGeom>
        </p:spPr>
      </p:pic>
      <p:pic>
        <p:nvPicPr>
          <p:cNvPr id="5" name="Picture 4" descr="IAS-Logo-Primary-rgb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099"/>
            <a:ext cx="1020140" cy="1088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3552" y="1611472"/>
            <a:ext cx="3558848" cy="3635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53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26741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en-US" sz="3100" dirty="0">
                <a:solidFill>
                  <a:schemeClr val="tx1"/>
                </a:solidFill>
              </a:rPr>
              <a:t>CIPHER is pleased to launch a new round of the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4400" dirty="0" smtClean="0"/>
              <a:t>Grant </a:t>
            </a:r>
            <a:r>
              <a:rPr lang="en-US" sz="4400" dirty="0" err="1" smtClean="0"/>
              <a:t>Programme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17994"/>
            <a:ext cx="10972800" cy="4525963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en-GB" sz="9000" dirty="0" smtClean="0"/>
          </a:p>
          <a:p>
            <a:pPr marL="0" indent="0" algn="ctr">
              <a:buNone/>
            </a:pPr>
            <a:endParaRPr lang="en-GB" i="1" dirty="0" smtClean="0"/>
          </a:p>
          <a:p>
            <a:pPr marL="0" indent="0" algn="ctr">
              <a:buNone/>
            </a:pPr>
            <a:endParaRPr lang="en-GB" i="1" dirty="0"/>
          </a:p>
          <a:p>
            <a:pPr marL="0" indent="0" algn="ctr">
              <a:buNone/>
            </a:pPr>
            <a:endParaRPr lang="en-GB" i="1" dirty="0" smtClean="0"/>
          </a:p>
          <a:p>
            <a:pPr marL="0" indent="0" algn="ctr">
              <a:buNone/>
            </a:pPr>
            <a:endParaRPr lang="en-GB" i="1" dirty="0"/>
          </a:p>
          <a:p>
            <a:pPr marL="0" indent="0" algn="ctr">
              <a:buNone/>
            </a:pPr>
            <a:r>
              <a:rPr lang="en-GB" i="1" dirty="0" smtClean="0"/>
              <a:t> </a:t>
            </a:r>
            <a:r>
              <a:rPr lang="en-GB" sz="11200" dirty="0"/>
              <a:t>Are you a young investigator working on paediatric and adolescent HIV</a:t>
            </a:r>
            <a:r>
              <a:rPr lang="en-GB" sz="11200" dirty="0" smtClean="0"/>
              <a:t>?</a:t>
            </a:r>
          </a:p>
          <a:p>
            <a:pPr marL="0" indent="0" algn="ctr">
              <a:buNone/>
            </a:pPr>
            <a:r>
              <a:rPr lang="en-GB" sz="11200" dirty="0" smtClean="0"/>
              <a:t> </a:t>
            </a:r>
          </a:p>
          <a:p>
            <a:pPr marL="0" indent="0" algn="ctr">
              <a:buNone/>
            </a:pPr>
            <a:r>
              <a:rPr lang="en-GB" sz="11200" dirty="0" smtClean="0"/>
              <a:t>Apply </a:t>
            </a:r>
            <a:r>
              <a:rPr lang="en-GB" sz="11200" dirty="0"/>
              <a:t>to the CIPHER Grant Programme and become the principal investigator on a sizeable grant for the first time while addressing critical research </a:t>
            </a:r>
            <a:r>
              <a:rPr lang="en-GB" sz="11200" dirty="0" smtClean="0"/>
              <a:t>gaps</a:t>
            </a:r>
          </a:p>
          <a:p>
            <a:pPr marL="0" indent="0" algn="ctr">
              <a:buNone/>
            </a:pPr>
            <a:endParaRPr lang="en-GB" sz="9600" dirty="0"/>
          </a:p>
          <a:p>
            <a:pPr marL="0" lvl="0" indent="0" algn="ctr">
              <a:buNone/>
            </a:pPr>
            <a:r>
              <a:rPr lang="en-GB" sz="11200" b="1" dirty="0" smtClean="0"/>
              <a:t>This </a:t>
            </a:r>
            <a:r>
              <a:rPr lang="en-GB" sz="11200" b="1" dirty="0"/>
              <a:t>year, we also welcome applications in French</a:t>
            </a:r>
          </a:p>
          <a:p>
            <a:pPr marL="0" indent="0" algn="ctr">
              <a:buNone/>
            </a:pPr>
            <a:endParaRPr lang="en-GB" sz="34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GB" sz="11100" b="1" dirty="0">
                <a:solidFill>
                  <a:srgbClr val="E8303B"/>
                </a:solidFill>
                <a:ea typeface="+mj-ea"/>
              </a:rPr>
              <a:t>Applications open 1 October </a:t>
            </a:r>
            <a:r>
              <a:rPr lang="en-GB" sz="11100" b="1" dirty="0" smtClean="0">
                <a:solidFill>
                  <a:srgbClr val="E8303B"/>
                </a:solidFill>
                <a:ea typeface="+mj-ea"/>
              </a:rPr>
              <a:t>2019</a:t>
            </a:r>
          </a:p>
          <a:p>
            <a:pPr marL="0" indent="0" algn="ctr">
              <a:buNone/>
            </a:pPr>
            <a:endParaRPr lang="en-GB" sz="4400" b="1" dirty="0" smtClean="0">
              <a:solidFill>
                <a:srgbClr val="E8303B"/>
              </a:solidFill>
              <a:ea typeface="+mj-ea"/>
            </a:endParaRPr>
          </a:p>
          <a:p>
            <a:pPr marL="0" indent="0" algn="ctr">
              <a:buNone/>
            </a:pPr>
            <a:r>
              <a:rPr lang="en-US" sz="7200" dirty="0" smtClean="0"/>
              <a:t>http</a:t>
            </a:r>
            <a:r>
              <a:rPr lang="en-US" sz="7200" dirty="0"/>
              <a:t>://www.iasociety.org/cipher</a:t>
            </a:r>
            <a:endParaRPr lang="en-GB" sz="7200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5142" y="150193"/>
            <a:ext cx="2547258" cy="864454"/>
          </a:xfrm>
          <a:prstGeom prst="rect">
            <a:avLst/>
          </a:prstGeom>
        </p:spPr>
      </p:pic>
      <p:pic>
        <p:nvPicPr>
          <p:cNvPr id="5" name="Picture 4" descr="IAS-Logo-Primary-rgb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099"/>
            <a:ext cx="1020140" cy="1088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7508" y="5292209"/>
            <a:ext cx="824800" cy="807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26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97737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CIPHER Growing the Leaders of Tomorrow </a:t>
            </a:r>
            <a:r>
              <a:rPr lang="en-US" dirty="0"/>
              <a:t>F</a:t>
            </a:r>
            <a:r>
              <a:rPr lang="en-US" dirty="0" smtClean="0"/>
              <a:t>ellowship </a:t>
            </a:r>
            <a:r>
              <a:rPr lang="en-US" dirty="0" err="1" smtClean="0"/>
              <a:t>Programme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18214"/>
            <a:ext cx="10972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b="1" dirty="0"/>
              <a:t>Objectives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 smtClean="0"/>
              <a:t>Strengthen paediatric and adolescent HIV clinical research capacity in sub-Saharan Africa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 smtClean="0"/>
              <a:t>Mentored </a:t>
            </a:r>
            <a:r>
              <a:rPr lang="en-GB" sz="2400" dirty="0"/>
              <a:t>fellowship for junior </a:t>
            </a:r>
            <a:r>
              <a:rPr lang="en-GB" sz="2400" dirty="0" smtClean="0"/>
              <a:t>investigators</a:t>
            </a:r>
          </a:p>
          <a:p>
            <a:pPr marL="0" indent="0">
              <a:buNone/>
            </a:pPr>
            <a:endParaRPr lang="en-GB" sz="2400" b="1" dirty="0" smtClean="0"/>
          </a:p>
          <a:p>
            <a:pPr marL="0" indent="0">
              <a:buNone/>
            </a:pPr>
            <a:r>
              <a:rPr lang="en-GB" sz="3600" b="1" dirty="0" smtClean="0"/>
              <a:t>Fellowship</a:t>
            </a:r>
            <a:endParaRPr lang="en-GB" sz="3600" dirty="0" smtClean="0"/>
          </a:p>
          <a:p>
            <a:pPr lvl="0"/>
            <a:r>
              <a:rPr lang="en-GB" sz="2400" dirty="0" smtClean="0"/>
              <a:t>Up </a:t>
            </a:r>
            <a:r>
              <a:rPr lang="en-GB" sz="2400" dirty="0"/>
              <a:t>to US$ </a:t>
            </a:r>
            <a:r>
              <a:rPr lang="en-GB" sz="2400" dirty="0" smtClean="0"/>
              <a:t>70,000 </a:t>
            </a:r>
            <a:r>
              <a:rPr lang="en-GB" sz="2400" dirty="0"/>
              <a:t>for two years </a:t>
            </a:r>
            <a:endParaRPr lang="en-US" sz="2000" dirty="0" smtClean="0"/>
          </a:p>
          <a:p>
            <a:pPr marL="0" indent="0" algn="ctr">
              <a:buNone/>
            </a:pPr>
            <a:endParaRPr lang="en-US" sz="1600" dirty="0" smtClean="0"/>
          </a:p>
          <a:p>
            <a:pPr marL="0" indent="0" algn="ctr">
              <a:buNone/>
            </a:pPr>
            <a:r>
              <a:rPr lang="en-US" sz="2000" dirty="0" smtClean="0"/>
              <a:t>http</a:t>
            </a:r>
            <a:r>
              <a:rPr lang="en-US" sz="2000" dirty="0"/>
              <a:t>://www.iasociety.org/cipher</a:t>
            </a:r>
            <a:endParaRPr lang="en-GB" sz="2000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5142" y="150193"/>
            <a:ext cx="2547258" cy="864454"/>
          </a:xfrm>
          <a:prstGeom prst="rect">
            <a:avLst/>
          </a:prstGeom>
        </p:spPr>
      </p:pic>
      <p:pic>
        <p:nvPicPr>
          <p:cNvPr id="5" name="Picture 4" descr="IAS-Logo-Primary-rgb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099"/>
            <a:ext cx="1020140" cy="1088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0457" y="5292209"/>
            <a:ext cx="824800" cy="807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95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356569"/>
            <a:ext cx="10972800" cy="1737039"/>
          </a:xfrm>
        </p:spPr>
        <p:txBody>
          <a:bodyPr>
            <a:normAutofit fontScale="90000"/>
          </a:bodyPr>
          <a:lstStyle/>
          <a:p>
            <a:r>
              <a:rPr lang="en-US" sz="2700" dirty="0">
                <a:solidFill>
                  <a:srgbClr val="383333"/>
                </a:solidFill>
                <a:ea typeface="+mn-ea"/>
              </a:rPr>
              <a:t>2019 CIPHER </a:t>
            </a:r>
            <a:r>
              <a:rPr lang="en-US" sz="2700" dirty="0" smtClean="0">
                <a:solidFill>
                  <a:srgbClr val="383333"/>
                </a:solidFill>
                <a:ea typeface="+mn-ea"/>
              </a:rPr>
              <a:t>Fellow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6700" dirty="0" err="1" smtClean="0"/>
              <a:t>Janan</a:t>
            </a:r>
            <a:r>
              <a:rPr lang="en-US" sz="6700" dirty="0" smtClean="0"/>
              <a:t> Dietrich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GB" sz="2700" dirty="0">
                <a:solidFill>
                  <a:srgbClr val="383333"/>
                </a:solidFill>
                <a:ea typeface="+mn-ea"/>
              </a:rPr>
              <a:t>Wits Health Consortium, University of the Witwatersrand</a:t>
            </a:r>
            <a:r>
              <a:rPr lang="en-GB" sz="2700" dirty="0" smtClean="0">
                <a:solidFill>
                  <a:srgbClr val="383333"/>
                </a:solidFill>
                <a:ea typeface="+mn-ea"/>
              </a:rPr>
              <a:t>, South Africa</a:t>
            </a:r>
            <a:br>
              <a:rPr lang="en-GB" sz="2700" dirty="0" smtClean="0">
                <a:solidFill>
                  <a:srgbClr val="383333"/>
                </a:solidFill>
                <a:ea typeface="+mn-ea"/>
              </a:rPr>
            </a:br>
            <a:r>
              <a:rPr lang="en-GB" sz="2700" dirty="0" smtClean="0">
                <a:solidFill>
                  <a:srgbClr val="383333"/>
                </a:solidFill>
                <a:ea typeface="+mn-ea"/>
              </a:rPr>
              <a:t>mentored </a:t>
            </a:r>
            <a:r>
              <a:rPr lang="en-GB" sz="2700" dirty="0">
                <a:solidFill>
                  <a:srgbClr val="383333"/>
                </a:solidFill>
                <a:ea typeface="+mn-ea"/>
              </a:rPr>
              <a:t>by Catherine Matthews</a:t>
            </a:r>
            <a:r>
              <a:rPr lang="en-US" sz="5300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735976"/>
            <a:ext cx="109728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An </a:t>
            </a:r>
            <a:r>
              <a:rPr lang="en-US" dirty="0"/>
              <a:t>investigation of factors associated with viral suppression among adolescent girls and young women living with HIV and participating in the </a:t>
            </a:r>
            <a:r>
              <a:rPr lang="en-US" dirty="0" err="1"/>
              <a:t>HERStory</a:t>
            </a:r>
            <a:r>
              <a:rPr lang="en-US" dirty="0"/>
              <a:t> Study in six South African districts.</a:t>
            </a:r>
            <a:endParaRPr lang="en-GB" dirty="0"/>
          </a:p>
          <a:p>
            <a:pPr marL="0" indent="0" algn="ctr">
              <a:buNone/>
            </a:pPr>
            <a:endParaRPr lang="en-GB" sz="900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5142" y="150193"/>
            <a:ext cx="2547258" cy="864454"/>
          </a:xfrm>
          <a:prstGeom prst="rect">
            <a:avLst/>
          </a:prstGeom>
        </p:spPr>
      </p:pic>
      <p:pic>
        <p:nvPicPr>
          <p:cNvPr id="5" name="Picture 4" descr="IAS-Logo-Primary-rgb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099"/>
            <a:ext cx="1020140" cy="10886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622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IDS 2016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ADBD3347-1A0F-45F0-B4B5-B886B317FA11}" vid="{2289ECF3-0365-4EFC-8344-95011E66FDF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AIDS2016_template</Template>
  <TotalTime>15428</TotalTime>
  <Words>271</Words>
  <Application>Microsoft Office PowerPoint</Application>
  <PresentationFormat>Widescreen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Franklin Gothic Book</vt:lpstr>
      <vt:lpstr>Raleway</vt:lpstr>
      <vt:lpstr>AIDS 2016_Template</vt:lpstr>
      <vt:lpstr>PowerPoint Presentation</vt:lpstr>
      <vt:lpstr> Award Presentation Collaborative Initiative for Paediatric HIV Education and Research (CIPHER) Grant and Fellowship Programmes  </vt:lpstr>
      <vt:lpstr>CIPHER Grant Programme</vt:lpstr>
      <vt:lpstr>2019 CIPHER Grantee Ceri Evans Zvitambo Institute for Maternal and Child Health Research, Zimbabwe </vt:lpstr>
      <vt:lpstr>2019 CIPHER Grantee Tongdiyen Jasper Institute of Human Virology, Nigeria </vt:lpstr>
      <vt:lpstr>2019 CIPHER Grantee Sarah Skeen Stellenbosch University, South Africa </vt:lpstr>
      <vt:lpstr>CIPHER is pleased to launch a new round of the Grant Programme</vt:lpstr>
      <vt:lpstr>CIPHER Growing the Leaders of Tomorrow Fellowship Programme</vt:lpstr>
      <vt:lpstr>2019 CIPHER Fellow Janan Dietrich Wits Health Consortium, University of the Witwatersrand, South Africa mentored by Catherine Matthews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Entwistle</dc:creator>
  <cp:lastModifiedBy>Daphnée Blanc</cp:lastModifiedBy>
  <cp:revision>65</cp:revision>
  <cp:lastPrinted>2017-01-16T15:31:13Z</cp:lastPrinted>
  <dcterms:created xsi:type="dcterms:W3CDTF">2017-01-13T09:09:35Z</dcterms:created>
  <dcterms:modified xsi:type="dcterms:W3CDTF">2019-07-04T13:36:15Z</dcterms:modified>
</cp:coreProperties>
</file>